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3" r:id="rId7"/>
    <p:sldId id="278" r:id="rId8"/>
    <p:sldId id="276" r:id="rId9"/>
    <p:sldId id="283" r:id="rId10"/>
    <p:sldId id="277" r:id="rId11"/>
    <p:sldId id="260" r:id="rId12"/>
    <p:sldId id="280" r:id="rId13"/>
    <p:sldId id="281" r:id="rId14"/>
    <p:sldId id="261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82" r:id="rId23"/>
    <p:sldId id="27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3F401-411C-4AFE-AA71-CB3A45677B13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51466-ACFF-49DA-8DA9-ED9953FF8E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94421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Franklin Gothic Heavy" pitchFamily="34" charset="0"/>
              </a:rPr>
              <a:t>С тех давних времён, названных «весною человечества» дошло до нас имя</a:t>
            </a:r>
            <a:endParaRPr lang="ru-RU" sz="3600" dirty="0">
              <a:latin typeface="Franklin Gothic Heavy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996952"/>
            <a:ext cx="5760640" cy="216024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latin typeface="Franklin Gothic Heavy" pitchFamily="34" charset="0"/>
              </a:rPr>
              <a:t>ПИФАГОР</a:t>
            </a:r>
            <a:endParaRPr lang="ru-RU" sz="8000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  <p:pic>
        <p:nvPicPr>
          <p:cNvPr id="6" name="Picture 6" descr="https://im0-tub-ru.yandex.net/i?id=8a274307da4742f8c07ff46a4ca2c68c&amp;n=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75648" y="2780928"/>
            <a:ext cx="2844824" cy="3480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23622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77500" lnSpcReduction="20000"/>
          </a:bodyPr>
          <a:lstStyle/>
          <a:p>
            <a:endParaRPr lang="ru-RU" dirty="0" smtClean="0">
              <a:latin typeface="Franklin Gothic Heavy" pitchFamily="34" charset="0"/>
            </a:endParaRPr>
          </a:p>
          <a:p>
            <a:endParaRPr lang="ru-RU" dirty="0">
              <a:latin typeface="Franklin Gothic Heavy" pitchFamily="34" charset="0"/>
            </a:endParaRPr>
          </a:p>
          <a:p>
            <a:endParaRPr lang="ru-RU" dirty="0" smtClean="0">
              <a:latin typeface="Franklin Gothic Heavy" pitchFamily="34" charset="0"/>
            </a:endParaRPr>
          </a:p>
          <a:p>
            <a:endParaRPr lang="ru-RU" dirty="0">
              <a:latin typeface="Franklin Gothic Heavy" pitchFamily="34" charset="0"/>
            </a:endParaRPr>
          </a:p>
          <a:p>
            <a:pPr>
              <a:buNone/>
            </a:pPr>
            <a:r>
              <a:rPr lang="ru-RU" dirty="0" smtClean="0">
                <a:latin typeface="Franklin Gothic Heavy" pitchFamily="34" charset="0"/>
              </a:rPr>
              <a:t>     самая </a:t>
            </a:r>
            <a:r>
              <a:rPr lang="ru-RU" dirty="0">
                <a:latin typeface="Franklin Gothic Heavy" pitchFamily="34" charset="0"/>
              </a:rPr>
              <a:t>загадочная личность, </a:t>
            </a:r>
            <a:r>
              <a:rPr lang="ru-RU" dirty="0" smtClean="0">
                <a:latin typeface="Franklin Gothic Heavy" pitchFamily="34" charset="0"/>
              </a:rPr>
              <a:t>человек символ, философ</a:t>
            </a:r>
            <a:r>
              <a:rPr lang="ru-RU" dirty="0">
                <a:latin typeface="Franklin Gothic Heavy" pitchFamily="34" charset="0"/>
              </a:rPr>
              <a:t>, мистик,  религиозный и политический деятель, математик, пророк</a:t>
            </a:r>
          </a:p>
        </p:txBody>
      </p:sp>
      <p:pic>
        <p:nvPicPr>
          <p:cNvPr id="5" name="Picture 4" descr="ppifagor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611560" y="332656"/>
            <a:ext cx="3456384" cy="4332906"/>
          </a:xfrm>
          <a:prstGeom prst="rect">
            <a:avLst/>
          </a:prstGeom>
          <a:ln>
            <a:solidFill>
              <a:srgbClr val="800000"/>
            </a:solidFill>
            <a:prstDash val="sysDot"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852936"/>
            <a:ext cx="4655443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Franklin Gothic Heavy" pitchFamily="34" charset="0"/>
              </a:rPr>
              <a:t>ЭКСКУРС В ИСТОРИЮ</a:t>
            </a:r>
            <a:endParaRPr lang="ru-RU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latin typeface="Franklin Gothic Heavy" pitchFamily="34" charset="0"/>
              </a:rPr>
              <a:t>Пифагор Самосский (570-490 гг.до н.э.) родился на острове </a:t>
            </a:r>
            <a:r>
              <a:rPr lang="ru-RU" dirty="0" err="1">
                <a:latin typeface="Franklin Gothic Heavy" pitchFamily="34" charset="0"/>
              </a:rPr>
              <a:t>Самос</a:t>
            </a:r>
            <a:r>
              <a:rPr lang="ru-RU" dirty="0">
                <a:latin typeface="Franklin Gothic Heavy" pitchFamily="34" charset="0"/>
              </a:rPr>
              <a:t>, </a:t>
            </a:r>
            <a:r>
              <a:rPr lang="ru-RU" dirty="0" smtClean="0">
                <a:latin typeface="Franklin Gothic Heavy" pitchFamily="34" charset="0"/>
              </a:rPr>
              <a:t>расположенном </a:t>
            </a:r>
            <a:r>
              <a:rPr lang="ru-RU" dirty="0">
                <a:latin typeface="Franklin Gothic Heavy" pitchFamily="34" charset="0"/>
              </a:rPr>
              <a:t>в Эгейском </a:t>
            </a:r>
            <a:r>
              <a:rPr lang="ru-RU" dirty="0" smtClean="0">
                <a:latin typeface="Franklin Gothic Heavy" pitchFamily="34" charset="0"/>
              </a:rPr>
              <a:t>море.</a:t>
            </a:r>
            <a:endParaRPr lang="en-US" dirty="0" smtClean="0">
              <a:latin typeface="Franklin Gothic Heavy" pitchFamily="34" charset="0"/>
            </a:endParaRPr>
          </a:p>
          <a:p>
            <a:r>
              <a:rPr lang="ru-RU" dirty="0">
                <a:latin typeface="Franklin Gothic Heavy" pitchFamily="34" charset="0"/>
              </a:rPr>
              <a:t>Был учеником самого Фалеса  и по его совету в 22 года отправился набираться мудрости в Египет и более 20 лет обучался у египетских жрецов. Во время завоевательных походов на Египет он был захвачен в плен и продан в рабство в Вавилон. Там Пифагор более 10 лет изучал древнюю культуру и достижения науки разных стран.</a:t>
            </a:r>
          </a:p>
          <a:p>
            <a:endParaRPr lang="ru-RU" dirty="0"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6642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Franklin Gothic Heavy" pitchFamily="34" charset="0"/>
              </a:rPr>
              <a:t>   </a:t>
            </a:r>
            <a:r>
              <a:rPr lang="ru-RU" dirty="0" smtClean="0">
                <a:latin typeface="Franklin Gothic Heavy" pitchFamily="34" charset="0"/>
              </a:rPr>
              <a:t>Вернувшись </a:t>
            </a:r>
            <a:r>
              <a:rPr lang="ru-RU" dirty="0">
                <a:latin typeface="Franklin Gothic Heavy" pitchFamily="34" charset="0"/>
              </a:rPr>
              <a:t>на родину, он организовал пифагорейский орден и школу философов и математиков. Туда принимали с большими церемониями и после долгих испытаний</a:t>
            </a:r>
          </a:p>
        </p:txBody>
      </p:sp>
      <p:pic>
        <p:nvPicPr>
          <p:cNvPr id="6" name="Рисунок 5" descr="http://img1.liveinternet.ru/images/attach/c/0/117/687/117687893_1414757221_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04664"/>
            <a:ext cx="552196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476673"/>
            <a:ext cx="4032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Franklin Gothic Heavy" pitchFamily="34" charset="0"/>
              </a:rPr>
              <a:t>В этой школе существовало правило, по которому авторство всех математических работ приписывалось самому Пифагору</a:t>
            </a:r>
          </a:p>
        </p:txBody>
      </p:sp>
      <p:pic>
        <p:nvPicPr>
          <p:cNvPr id="6" name="Рисунок 5" descr="http://edufuture.biz/images/6/6d/8kl_Pifagor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20688"/>
            <a:ext cx="427547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209956"/>
            <a:ext cx="640871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Заслугой Пифагора и его школы были идеи о количественных закономерностях развития мира. </a:t>
            </a:r>
            <a:r>
              <a:rPr lang="ru-RU" sz="2800" dirty="0" smtClean="0"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В основе всего лежит число» - учил Пифагор, познать мир - значит познать управляющие им числа. Пифагорейцы нашли числовые отношения во всех областях человеческой деятельности, что способствовало развитию математических, астрономических, физических и географических знаний. В этот период геометрия приобретает характер науки.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1028" name="Picture 4" descr="http://900igr.net/datai/geometrija/Pifagor-i-ego-teorema/0005-006-Pifagorejskaja-shko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988840"/>
            <a:ext cx="2736304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pic>
        <p:nvPicPr>
          <p:cNvPr id="32770" name="Picture 2" descr="http://www2.econ.iastate.edu/classes/econ355/choi/images/r/Ro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11560" y="368980"/>
            <a:ext cx="525658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Излюбленной геометрической фигурой пифагорейцев была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пентаграмма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, называемая также пифагорейской звездой. Пифагорейцы пользовались этой фигурой, вычерчивая ее на песке, чтобы приветствовать и узнавать друг друга. Пентаграмма служила им паролем и была символом здоровья и счастья.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31747" name="Picture 3" descr="http://opakyl.ru/img/pentagramm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844824"/>
            <a:ext cx="3024336" cy="3129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pic>
        <p:nvPicPr>
          <p:cNvPr id="35842" name="Picture 2" descr="http://geum.ru/next/images/147722-nomer-317f3051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331640" y="2852936"/>
            <a:ext cx="6120680" cy="3550147"/>
          </a:xfrm>
          <a:prstGeom prst="rect">
            <a:avLst/>
          </a:prstGeom>
          <a:noFill/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539552" y="480467"/>
            <a:ext cx="81369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Наконец, еще один штрих к портрету ученого. Он был, очень красив, 4 раза подряд становился олимпийским чемпионом, занимался музыкой, врачеванием, имел сына и дочь. Пифагор был убит в возрасте 90 лет во время народного восстания в уличной схватке.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32656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b="1" dirty="0">
              <a:latin typeface="Franklin Gothic Heavy" pitchFamily="34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95536" y="360211"/>
            <a:ext cx="648072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Достижения Пифагора и его школы: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-доказал теорему о сторонах прямоугольного треугольника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-ввел доказательство в геометрию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-заложил основы пропорций (геометрических, арифметических и гармонических)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-развил теорию музыки и акустики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-высказал предположение о шарообразности Земли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-всё в мире есть число-справедливость, смерть, постоянство, жизнь, любовь и прочее.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8" name="Picture 2" descr="http://s4.pic4you.ru/y2015/03-19/11928/4955419-thumb.jpe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60232" y="0"/>
            <a:ext cx="2483768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rmAutofit/>
          </a:bodyPr>
          <a:lstStyle/>
          <a:p>
            <a:pPr marL="274320" indent="-274320">
              <a:defRPr/>
            </a:pPr>
            <a:r>
              <a:rPr lang="ru-RU" dirty="0">
                <a:latin typeface="Franklin Gothic Heavy" pitchFamily="34" charset="0"/>
              </a:rPr>
              <a:t/>
            </a:r>
            <a:br>
              <a:rPr lang="ru-RU" dirty="0">
                <a:latin typeface="Franklin Gothic Heavy" pitchFamily="34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76672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Franklin Gothic Heavy" pitchFamily="34" charset="0"/>
              </a:rPr>
              <a:t>Геометрия владеет двумя сокровищами: </a:t>
            </a:r>
            <a:br>
              <a:rPr lang="ru-RU" sz="2800" dirty="0" smtClean="0">
                <a:latin typeface="Franklin Gothic Heavy" pitchFamily="34" charset="0"/>
              </a:rPr>
            </a:br>
            <a:r>
              <a:rPr lang="ru-RU" sz="2800" dirty="0" smtClean="0">
                <a:latin typeface="Franklin Gothic Heavy" pitchFamily="34" charset="0"/>
              </a:rPr>
              <a:t>одно из них - 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теорема Пифагора</a:t>
            </a:r>
            <a:r>
              <a:rPr lang="ru-RU" sz="2800" dirty="0" smtClean="0">
                <a:latin typeface="Franklin Gothic Heavy" pitchFamily="34" charset="0"/>
              </a:rPr>
              <a:t>,</a:t>
            </a:r>
            <a:br>
              <a:rPr lang="ru-RU" sz="2800" dirty="0" smtClean="0">
                <a:latin typeface="Franklin Gothic Heavy" pitchFamily="34" charset="0"/>
              </a:rPr>
            </a:br>
            <a:r>
              <a:rPr lang="ru-RU" sz="2800" dirty="0" smtClean="0">
                <a:latin typeface="Franklin Gothic Heavy" pitchFamily="34" charset="0"/>
              </a:rPr>
              <a:t> а другое – деление отрезка в среднем   и крайнем отношении...  </a:t>
            </a:r>
            <a:br>
              <a:rPr lang="ru-RU" sz="2800" dirty="0" smtClean="0">
                <a:latin typeface="Franklin Gothic Heavy" pitchFamily="34" charset="0"/>
              </a:rPr>
            </a:br>
            <a:r>
              <a:rPr lang="ru-RU" sz="2800" dirty="0" smtClean="0">
                <a:latin typeface="Franklin Gothic Heavy" pitchFamily="34" charset="0"/>
              </a:rPr>
              <a:t> Первое можно сравнить с мерой золота…</a:t>
            </a:r>
            <a:br>
              <a:rPr lang="ru-RU" sz="2800" dirty="0" smtClean="0">
                <a:latin typeface="Franklin Gothic Heavy" pitchFamily="34" charset="0"/>
              </a:rPr>
            </a:br>
            <a:r>
              <a:rPr lang="ru-RU" sz="2800" dirty="0" smtClean="0">
                <a:latin typeface="Franklin Gothic Heavy" pitchFamily="34" charset="0"/>
              </a:rPr>
              <a:t>                                                             </a:t>
            </a:r>
            <a:r>
              <a:rPr lang="ru-RU" sz="2800" dirty="0" err="1" smtClean="0">
                <a:latin typeface="Franklin Gothic Heavy" pitchFamily="34" charset="0"/>
              </a:rPr>
              <a:t>Иоган</a:t>
            </a:r>
            <a:r>
              <a:rPr lang="ru-RU" sz="2800" dirty="0" smtClean="0">
                <a:latin typeface="Franklin Gothic Heavy" pitchFamily="34" charset="0"/>
              </a:rPr>
              <a:t> Кеплер</a:t>
            </a:r>
            <a:endParaRPr lang="ru-RU" sz="2800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67544" y="3429000"/>
            <a:ext cx="7200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 descr="https://d17ese100x1uvo.cloudfront.net/attached_images/94858/ba58c774cd6616a8d0ec56c0dace7ead2f1b9d7d/large.jpg?1493129693"/>
          <p:cNvPicPr/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16016" y="3284984"/>
            <a:ext cx="3618285" cy="223224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4338" name="Picture 2" descr="http://kursremonta.ru/wp-content/uploads/dlina-kosoura-rasschityvaetsya-po-teoreme-pifagora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7584" y="3356993"/>
            <a:ext cx="3384376" cy="2160239"/>
          </a:xfrm>
          <a:prstGeom prst="rect">
            <a:avLst/>
          </a:prstGeom>
          <a:noFill/>
          <a:ln>
            <a:solidFill>
              <a:srgbClr val="FF0000">
                <a:alpha val="27000"/>
              </a:srgb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40141"/>
          </a:xfrm>
          <a:prstGeom prst="rect">
            <a:avLst/>
          </a:prstGeom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23528" y="300093"/>
            <a:ext cx="8568952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 dirty="0">
              <a:latin typeface="Franklin Gothic Heavy" pitchFamily="34" charset="0"/>
            </a:endParaRPr>
          </a:p>
          <a:p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                              </a:t>
            </a:r>
            <a:endParaRPr lang="ru-RU" sz="2400" dirty="0"/>
          </a:p>
          <a:p>
            <a:r>
              <a:rPr lang="ru-RU" sz="2400" dirty="0" smtClean="0"/>
              <a:t>                                                                                                   </a:t>
            </a:r>
          </a:p>
          <a:p>
            <a:r>
              <a:rPr lang="ru-RU" sz="2400" dirty="0" smtClean="0"/>
              <a:t>                                          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                        </a:t>
            </a:r>
            <a:r>
              <a:rPr lang="ru-RU" sz="2400" dirty="0" smtClean="0"/>
              <a:t>                    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                       </a:t>
            </a:r>
            <a:endParaRPr lang="ru-RU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611560" y="813486"/>
            <a:ext cx="770485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-Перечислите виды треугольников в зависимости от сторон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-Перечислите виды треугольников в зависимости от углов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-Какой треугольник называется прямоугольным?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-Как называются его стороны?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-Назовите катеты и гипотенузу в треугольнике, изображенном на рисунке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rgbClr val="000000"/>
              </a:solidFill>
              <a:latin typeface="Franklin Gothic Heavy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20" name="Рисунок 19" descr="http://ege-ok.ru/wp-content/uploads/2012/05/fr14.jpg"/>
          <p:cNvPicPr/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27784" y="4797152"/>
            <a:ext cx="3888432" cy="179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67544" y="910168"/>
            <a:ext cx="784887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-Как найти площадь прямоугольного треугольника?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-Катеты прямоугольного треугольника равны 10 см и 16 см. Чему равна его площадь?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-Какой четырехугольник называется квадратом?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-Как найти его площадь?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-Сторона квадрата 9. Чему равна его площадь?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-Сторона квадрата равна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а+в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. Чему равна его площадь?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836712"/>
            <a:ext cx="741682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Franklin Gothic Heavy" pitchFamily="34" charset="0"/>
              </a:rPr>
              <a:t>Теорема:</a:t>
            </a:r>
            <a:br>
              <a:rPr lang="ru-RU" sz="2800" b="1" i="1" dirty="0">
                <a:latin typeface="Franklin Gothic Heavy" pitchFamily="34" charset="0"/>
              </a:rPr>
            </a:br>
            <a:r>
              <a:rPr lang="ru-RU" sz="3200" b="1" i="1" dirty="0">
                <a:solidFill>
                  <a:srgbClr val="FF0000"/>
                </a:solidFill>
                <a:latin typeface="Franklin Gothic Heavy" pitchFamily="34" charset="0"/>
              </a:rPr>
              <a:t> В прямоугольном треугольнике квадрат гипотенузы равен сумме квадратов  катетов</a:t>
            </a:r>
            <a:endParaRPr lang="ru-RU" sz="3200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924944"/>
            <a:ext cx="4490448" cy="27548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996952"/>
            <a:ext cx="3240360" cy="129614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19"/>
            <a:ext cx="9144000" cy="6822281"/>
          </a:xfrm>
          <a:prstGeom prst="rect">
            <a:avLst/>
          </a:prstGeom>
        </p:spPr>
      </p:pic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539552" y="836712"/>
            <a:ext cx="3343548" cy="3312368"/>
            <a:chOff x="971550" y="620713"/>
            <a:chExt cx="5976938" cy="5857875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1692275" y="2852738"/>
              <a:ext cx="1512888" cy="3024187"/>
            </a:xfrm>
            <a:prstGeom prst="rtTriangl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4427538" y="6021388"/>
              <a:ext cx="5762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ru-RU" sz="2400"/>
                <a:t>а</a:t>
              </a: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4427538" y="4365625"/>
              <a:ext cx="5762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c</a:t>
              </a:r>
              <a:endParaRPr lang="ru-RU" sz="2400"/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6372225" y="5013325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b</a:t>
              </a:r>
              <a:endParaRPr lang="ru-RU" sz="2400"/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 rot="-5400000">
              <a:off x="3959225" y="3609975"/>
              <a:ext cx="1512888" cy="3024188"/>
            </a:xfrm>
            <a:prstGeom prst="rtTriangl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 rot="10800000">
              <a:off x="4716463" y="1268413"/>
              <a:ext cx="1512887" cy="3024187"/>
            </a:xfrm>
            <a:prstGeom prst="rtTriangl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5400000">
              <a:off x="2447925" y="512763"/>
              <a:ext cx="1512887" cy="3024188"/>
            </a:xfrm>
            <a:prstGeom prst="rtTriangl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372225" y="2205038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sz="2400"/>
                <a:t>а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971550" y="4652963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ru-RU" sz="2400"/>
                <a:t>а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411413" y="620713"/>
              <a:ext cx="5762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ru-RU" sz="2400"/>
                <a:t>а</a:t>
              </a: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2051050" y="6021388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b</a:t>
              </a:r>
              <a:endParaRPr lang="ru-RU" sz="2400"/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5219700" y="620713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b</a:t>
              </a:r>
              <a:endParaRPr lang="ru-RU" sz="2400"/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971550" y="1700213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b</a:t>
              </a:r>
              <a:endParaRPr lang="ru-RU" sz="2400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555875" y="3716338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c</a:t>
              </a:r>
              <a:endParaRPr lang="ru-RU" sz="2400"/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4500563" y="2349500"/>
              <a:ext cx="5762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c</a:t>
              </a:r>
              <a:endParaRPr lang="ru-RU" sz="2400"/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987675" y="2205038"/>
              <a:ext cx="5762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2400"/>
                <a:t>c</a:t>
              </a:r>
              <a:endParaRPr lang="ru-RU" sz="2400"/>
            </a:p>
          </p:txBody>
        </p:sp>
      </p:grp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995936" y="692696"/>
          <a:ext cx="2536825" cy="806450"/>
        </p:xfrm>
        <a:graphic>
          <a:graphicData uri="http://schemas.openxmlformats.org/presentationml/2006/ole">
            <p:oleObj spid="_x0000_s11265" name="Формула" r:id="rId4" imgW="812520" imgH="253800" progId="Equation.3">
              <p:embed/>
            </p:oleObj>
          </a:graphicData>
        </a:graphic>
      </p:graphicFrame>
      <p:graphicFrame>
        <p:nvGraphicFramePr>
          <p:cNvPr id="32" name="Object 4"/>
          <p:cNvGraphicFramePr>
            <a:graphicFrameLocks noChangeAspect="1"/>
          </p:cNvGraphicFramePr>
          <p:nvPr/>
        </p:nvGraphicFramePr>
        <p:xfrm>
          <a:off x="4211960" y="1412776"/>
          <a:ext cx="1885950" cy="960438"/>
        </p:xfrm>
        <a:graphic>
          <a:graphicData uri="http://schemas.openxmlformats.org/presentationml/2006/ole">
            <p:oleObj spid="_x0000_s11267" name="Формула" r:id="rId5" imgW="558720" imgH="393480" progId="Equation.3">
              <p:embed/>
            </p:oleObj>
          </a:graphicData>
        </a:graphic>
      </p:graphicFrame>
      <p:graphicFrame>
        <p:nvGraphicFramePr>
          <p:cNvPr id="33" name="Object 5"/>
          <p:cNvGraphicFramePr>
            <a:graphicFrameLocks noChangeAspect="1"/>
          </p:cNvGraphicFramePr>
          <p:nvPr/>
        </p:nvGraphicFramePr>
        <p:xfrm>
          <a:off x="6732240" y="764704"/>
          <a:ext cx="1357313" cy="677863"/>
        </p:xfrm>
        <a:graphic>
          <a:graphicData uri="http://schemas.openxmlformats.org/presentationml/2006/ole">
            <p:oleObj spid="_x0000_s11268" name="Формула" r:id="rId6" imgW="406080" imgH="203040" progId="Equation.3">
              <p:embed/>
            </p:oleObj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4139952" y="2492896"/>
          <a:ext cx="3035300" cy="979488"/>
        </p:xfrm>
        <a:graphic>
          <a:graphicData uri="http://schemas.openxmlformats.org/presentationml/2006/ole">
            <p:oleObj spid="_x0000_s11269" name="Формула" r:id="rId7" imgW="1206360" imgH="393480" progId="Equation.3">
              <p:embed/>
            </p:oleObj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/>
        </p:nvGraphicFramePr>
        <p:xfrm>
          <a:off x="3995936" y="3573016"/>
          <a:ext cx="3810000" cy="760413"/>
        </p:xfrm>
        <a:graphic>
          <a:graphicData uri="http://schemas.openxmlformats.org/presentationml/2006/ole">
            <p:oleObj spid="_x0000_s11270" name="Формула" r:id="rId8" imgW="1143000" imgH="228600" progId="Equation.3">
              <p:embed/>
            </p:oleObj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4067944" y="4365104"/>
          <a:ext cx="3740150" cy="627063"/>
        </p:xfrm>
        <a:graphic>
          <a:graphicData uri="http://schemas.openxmlformats.org/presentationml/2006/ole">
            <p:oleObj spid="_x0000_s11271" name="Формула" r:id="rId9" imgW="1485720" imgH="203040" progId="Equation.3">
              <p:embed/>
            </p:oleObj>
          </a:graphicData>
        </a:graphic>
      </p:graphicFrame>
      <p:cxnSp>
        <p:nvCxnSpPr>
          <p:cNvPr id="30" name="Прямая соединительная линия 29"/>
          <p:cNvCxnSpPr>
            <a:cxnSpLocks noChangeShapeType="1"/>
          </p:cNvCxnSpPr>
          <p:nvPr/>
        </p:nvCxnSpPr>
        <p:spPr bwMode="auto">
          <a:xfrm rot="5400000">
            <a:off x="4788024" y="4509120"/>
            <a:ext cx="642937" cy="642937"/>
          </a:xfrm>
          <a:prstGeom prst="line">
            <a:avLst/>
          </a:prstGeom>
          <a:noFill/>
          <a:ln w="50800" cap="sq" algn="ctr">
            <a:solidFill>
              <a:srgbClr val="C00000"/>
            </a:solidFill>
            <a:round/>
            <a:headEnd type="none" w="sm" len="sm"/>
            <a:tailEnd type="none" w="sm" len="sm"/>
          </a:ln>
        </p:spPr>
      </p:cxnSp>
      <p:cxnSp>
        <p:nvCxnSpPr>
          <p:cNvPr id="31" name="Прямая соединительная линия 30"/>
          <p:cNvCxnSpPr>
            <a:cxnSpLocks noChangeShapeType="1"/>
          </p:cNvCxnSpPr>
          <p:nvPr/>
        </p:nvCxnSpPr>
        <p:spPr bwMode="auto">
          <a:xfrm rot="5400000">
            <a:off x="7020272" y="4509120"/>
            <a:ext cx="642937" cy="642937"/>
          </a:xfrm>
          <a:prstGeom prst="line">
            <a:avLst/>
          </a:prstGeom>
          <a:noFill/>
          <a:ln w="50800" cap="sq" algn="ctr">
            <a:solidFill>
              <a:srgbClr val="C00000"/>
            </a:solidFill>
            <a:round/>
            <a:headEnd type="none" w="sm" len="sm"/>
            <a:tailEnd type="none" w="sm" len="sm"/>
          </a:ln>
        </p:spPr>
      </p:cxnSp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3275856" y="5085184"/>
          <a:ext cx="2424112" cy="655637"/>
        </p:xfrm>
        <a:graphic>
          <a:graphicData uri="http://schemas.openxmlformats.org/presentationml/2006/ole">
            <p:oleObj spid="_x0000_s11273" name="Формула" r:id="rId10" imgW="736560" imgH="203040" progId="Equation.3">
              <p:embed/>
            </p:oleObj>
          </a:graphicData>
        </a:graphic>
      </p:graphicFrame>
      <p:sp>
        <p:nvSpPr>
          <p:cNvPr id="36" name="Прямоугольник 35"/>
          <p:cNvSpPr/>
          <p:nvPr/>
        </p:nvSpPr>
        <p:spPr>
          <a:xfrm flipH="1">
            <a:off x="5868144" y="5445224"/>
            <a:ext cx="2520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Franklin Gothic Heavy" pitchFamily="34" charset="0"/>
            </a:endParaRPr>
          </a:p>
          <a:p>
            <a:endParaRPr lang="ru-RU" dirty="0">
              <a:latin typeface="Franklin Gothic Heavy" pitchFamily="34" charset="0"/>
            </a:endParaRPr>
          </a:p>
          <a:p>
            <a:r>
              <a:rPr lang="ru-RU" dirty="0" smtClean="0">
                <a:latin typeface="Franklin Gothic Heavy" pitchFamily="34" charset="0"/>
              </a:rPr>
              <a:t>Теорема </a:t>
            </a:r>
            <a:r>
              <a:rPr lang="ru-RU" dirty="0">
                <a:latin typeface="Franklin Gothic Heavy" pitchFamily="34" charset="0"/>
              </a:rPr>
              <a:t>доказана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47664" y="1916832"/>
            <a:ext cx="66247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Franklin Gothic Heavy" pitchFamily="34" charset="0"/>
              </a:rPr>
              <a:t>Если дан нам треугольник,</a:t>
            </a:r>
          </a:p>
          <a:p>
            <a:r>
              <a:rPr lang="ru-RU" sz="2800" dirty="0">
                <a:latin typeface="Franklin Gothic Heavy" pitchFamily="34" charset="0"/>
              </a:rPr>
              <a:t>И притом с прямым углом,</a:t>
            </a:r>
          </a:p>
          <a:p>
            <a:r>
              <a:rPr lang="ru-RU" sz="2800" dirty="0">
                <a:latin typeface="Franklin Gothic Heavy" pitchFamily="34" charset="0"/>
              </a:rPr>
              <a:t>То квадрат гипотенузы</a:t>
            </a:r>
          </a:p>
          <a:p>
            <a:r>
              <a:rPr lang="ru-RU" sz="2800" dirty="0">
                <a:latin typeface="Franklin Gothic Heavy" pitchFamily="34" charset="0"/>
              </a:rPr>
              <a:t>Мы всегда легко найдем:</a:t>
            </a:r>
          </a:p>
          <a:p>
            <a:r>
              <a:rPr lang="ru-RU" sz="2800" dirty="0">
                <a:latin typeface="Franklin Gothic Heavy" pitchFamily="34" charset="0"/>
              </a:rPr>
              <a:t>Катеты в квадрат возводим,</a:t>
            </a:r>
          </a:p>
          <a:p>
            <a:r>
              <a:rPr lang="ru-RU" sz="2800" dirty="0">
                <a:latin typeface="Franklin Gothic Heavy" pitchFamily="34" charset="0"/>
              </a:rPr>
              <a:t>Сумму степеней находим –</a:t>
            </a:r>
          </a:p>
          <a:p>
            <a:r>
              <a:rPr lang="ru-RU" sz="2800" dirty="0">
                <a:latin typeface="Franklin Gothic Heavy" pitchFamily="34" charset="0"/>
              </a:rPr>
              <a:t>И таким простым путем</a:t>
            </a:r>
          </a:p>
          <a:p>
            <a:r>
              <a:rPr lang="ru-RU" sz="2800" dirty="0">
                <a:latin typeface="Franklin Gothic Heavy" pitchFamily="34" charset="0"/>
              </a:rPr>
              <a:t>К результату мы придем.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908721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             Шуточное стихотворение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          для </a:t>
            </a:r>
            <a:r>
              <a:rPr lang="ru-RU" sz="2800" dirty="0">
                <a:solidFill>
                  <a:srgbClr val="FF0000"/>
                </a:solidFill>
                <a:latin typeface="Franklin Gothic Heavy" pitchFamily="34" charset="0"/>
              </a:rPr>
              <a:t>запоминания теоремы: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764705"/>
            <a:ext cx="7272808" cy="614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Franklin Gothic Heavy" pitchFamily="34" charset="0"/>
              </a:rPr>
              <a:t>Теорема Пифагора имеет огромное значение: она применяется в геометрии на каждом шагу. Существует более 300 различных доказательств этой теоремы ( геометрических, механических, с помощью шахматной доски, алгебраических и т.д.). В Вавилонских текстах это утверждение встречается за 1200 лет до Пифагора, но он первым нашёл ее доказательство. В честь своего открытия Пифагор принес в жертву быка, сделанного из пшеничного теста, так как по моральным и религиозным воззрениям  он «запрещал даже убивать животных, а тем более ими кормиться, ибо животные имеют душу, как и мы». Сам Пифагор не ел мяса, питался лишь мёдом, хлебом и фруктами.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88641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Franklin Gothic Heavy" pitchFamily="34" charset="0"/>
              </a:rPr>
              <a:t>ЭКСКУРС В ИСТОРИЮ</a:t>
            </a:r>
            <a:endParaRPr lang="ru-RU" sz="3200" dirty="0"/>
          </a:p>
        </p:txBody>
      </p:sp>
      <p:pic>
        <p:nvPicPr>
          <p:cNvPr id="7" name="Рисунок 6" descr="http://to-world-travel.ru/img/2015/042021/1922492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452320" y="0"/>
            <a:ext cx="1691680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836712"/>
            <a:ext cx="792088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Franklin Gothic Heavy" pitchFamily="34" charset="0"/>
              </a:rPr>
              <a:t>С помощью теоремы Пифагора можно решать два вида задач: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Franklin Gothic Heavy" pitchFamily="34" charset="0"/>
              </a:rPr>
              <a:t>Найти </a:t>
            </a:r>
            <a:r>
              <a:rPr lang="ru-RU" sz="2400" dirty="0">
                <a:latin typeface="Franklin Gothic Heavy" pitchFamily="34" charset="0"/>
              </a:rPr>
              <a:t>гипотенузу прямоугольного треугольника, если известны </a:t>
            </a:r>
            <a:r>
              <a:rPr lang="ru-RU" sz="2400" dirty="0" smtClean="0">
                <a:latin typeface="Franklin Gothic Heavy" pitchFamily="34" charset="0"/>
              </a:rPr>
              <a:t>катеты</a:t>
            </a:r>
          </a:p>
          <a:p>
            <a:r>
              <a:rPr lang="ru-RU" sz="2800" dirty="0">
                <a:solidFill>
                  <a:srgbClr val="FF0000"/>
                </a:solidFill>
                <a:latin typeface="Franklin Gothic Heavy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                     </a:t>
            </a:r>
          </a:p>
          <a:p>
            <a:r>
              <a:rPr lang="ru-RU" sz="2800" dirty="0">
                <a:solidFill>
                  <a:srgbClr val="FF0000"/>
                </a:solidFill>
                <a:latin typeface="Franklin Gothic Heavy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                          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c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=a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+b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endParaRPr lang="ru-RU" sz="2800" baseline="300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>
              <a:buFontTx/>
              <a:buChar char="-"/>
            </a:pPr>
            <a:endParaRPr lang="ru-RU" sz="2400" dirty="0">
              <a:latin typeface="Franklin Gothic Heavy" pitchFamily="34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Franklin Gothic Heavy" pitchFamily="34" charset="0"/>
              </a:rPr>
              <a:t>Найти </a:t>
            </a:r>
            <a:r>
              <a:rPr lang="ru-RU" sz="2400" dirty="0">
                <a:latin typeface="Franklin Gothic Heavy" pitchFamily="34" charset="0"/>
              </a:rPr>
              <a:t>катет, если известны гипотенуза и другой </a:t>
            </a:r>
            <a:r>
              <a:rPr lang="ru-RU" sz="2400" dirty="0" smtClean="0">
                <a:latin typeface="Franklin Gothic Heavy" pitchFamily="34" charset="0"/>
              </a:rPr>
              <a:t>катет</a:t>
            </a:r>
          </a:p>
          <a:p>
            <a:r>
              <a:rPr lang="ru-RU" sz="2400" b="1" i="1" dirty="0" smtClean="0">
                <a:latin typeface="Times New Roman" pitchFamily="18" charset="0"/>
              </a:rPr>
              <a:t>                                            </a:t>
            </a:r>
          </a:p>
          <a:p>
            <a:r>
              <a:rPr lang="ru-RU" sz="2400" b="1" i="1" dirty="0">
                <a:latin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</a:rPr>
              <a:t>                  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b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=c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ru-RU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  _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a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ru-RU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  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a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=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c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r>
              <a:rPr lang="ru-RU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  _</a:t>
            </a:r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Franklin Gothic Heavy" pitchFamily="34" charset="0"/>
              </a:rPr>
              <a:t>b</a:t>
            </a:r>
            <a:r>
              <a:rPr lang="en-US" sz="2800" baseline="30000" dirty="0" smtClean="0">
                <a:solidFill>
                  <a:srgbClr val="FF0000"/>
                </a:solidFill>
                <a:latin typeface="Franklin Gothic Heavy" pitchFamily="34" charset="0"/>
              </a:rPr>
              <a:t>2</a:t>
            </a:r>
            <a:endParaRPr lang="ru-RU" sz="2800" baseline="300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endParaRPr lang="ru-RU" sz="2400" b="1" i="1" baseline="30000" dirty="0" smtClean="0">
              <a:latin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548680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Franklin Gothic Heavy" pitchFamily="34" charset="0"/>
              </a:rPr>
              <a:t>       Задачи </a:t>
            </a:r>
            <a:r>
              <a:rPr lang="ru-RU" sz="3600" dirty="0">
                <a:solidFill>
                  <a:srgbClr val="FF0000"/>
                </a:solidFill>
                <a:latin typeface="Franklin Gothic Heavy" pitchFamily="34" charset="0"/>
              </a:rPr>
              <a:t>на готовых </a:t>
            </a:r>
            <a:r>
              <a:rPr lang="ru-RU" sz="3600" dirty="0" smtClean="0">
                <a:solidFill>
                  <a:srgbClr val="FF0000"/>
                </a:solidFill>
                <a:latin typeface="Franklin Gothic Heavy" pitchFamily="34" charset="0"/>
              </a:rPr>
              <a:t>чертежах</a:t>
            </a:r>
          </a:p>
          <a:p>
            <a:r>
              <a:rPr lang="ru-RU" sz="2800" dirty="0" smtClean="0">
                <a:latin typeface="Franklin Gothic Heavy" pitchFamily="34" charset="0"/>
              </a:rPr>
              <a:t>Найти неизвестные стороны треугольника</a:t>
            </a:r>
            <a:endParaRPr lang="ru-RU" sz="2800" dirty="0">
              <a:latin typeface="Franklin Gothic Heavy" pitchFamily="34" charset="0"/>
            </a:endParaRPr>
          </a:p>
        </p:txBody>
      </p:sp>
      <p:pic>
        <p:nvPicPr>
          <p:cNvPr id="6" name="Объект 3"/>
          <p:cNvPicPr/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-1532" t="-4065" r="-1564" b="-3981"/>
          <a:stretch>
            <a:fillRect/>
          </a:stretch>
        </p:blipFill>
        <p:spPr bwMode="auto">
          <a:xfrm>
            <a:off x="611560" y="1556791"/>
            <a:ext cx="7920880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23528" y="404664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Franklin Gothic Heavy" pitchFamily="34" charset="0"/>
              </a:rPr>
              <a:t>     Задачи из ОГЭ на применение т.Пифагора</a:t>
            </a:r>
            <a:endParaRPr lang="ru-RU" sz="2800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611560" y="1217049"/>
            <a:ext cx="74888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Задача №1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Найти длину лестницы, один конец которой находится в 4 метрах от дома, а другой на стыке стены и крыши. Высота дома 8 метров.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611560" y="2557416"/>
            <a:ext cx="74888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67125" algn="l"/>
                <a:tab pos="4219575" algn="l"/>
                <a:tab pos="4276725" algn="l"/>
                <a:tab pos="47625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Задача 2.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67125" algn="l"/>
                <a:tab pos="4219575" algn="l"/>
                <a:tab pos="4276725" algn="l"/>
                <a:tab pos="47625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 прямоугольной трапеции большая диагональ равна 25см, большее основание 24 см, меньшее основание 16 см. Найти площадь трапеции.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611560" y="4049068"/>
            <a:ext cx="75608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Calibri" pitchFamily="34" charset="0"/>
              </a:rPr>
              <a:t>Задача 3.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ea typeface="Times New Roman" pitchFamily="18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Calibri" pitchFamily="34" charset="0"/>
              </a:rPr>
              <a:t>Диагонали ромба 6см и 8 см. Найти длину стороны ромба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683568" y="5038900"/>
            <a:ext cx="75608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244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Задача 4.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244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Диагональ DB прямоугольника ABCD равна 61 см,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сторонa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BC равна 11 см. Найти периметр прямоугольника.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3568" y="1868073"/>
            <a:ext cx="78488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-Что нового вы сегодня узнали на уроке?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-Для каких треугольников применима теорема Пифагора?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-В чем заключается теорема Пифагора?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83671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Franklin Gothic Heavy" pitchFamily="34" charset="0"/>
              </a:rPr>
              <a:t>             Итоги    урока</a:t>
            </a:r>
            <a:endParaRPr lang="ru-RU" sz="3600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99592" y="1046309"/>
            <a:ext cx="784887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               Домашнее задание: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Выучить формулировку и доказательство  т. Пифагора, п. 55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№483 (б), №484 (а)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Доп. задание – найти другие способы доказательства теоремы Пифагора.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pic>
        <p:nvPicPr>
          <p:cNvPr id="5" name="Рисунок 4" descr="https://24smi.org/public/media/235x307/celebrity/2017/04/14/g16rL5dd1K1W_pifago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3024336" cy="3888432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63888" y="986295"/>
            <a:ext cx="525658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 Одно из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«золотых правил»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Пифагора: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« Делай лишь то, что впоследствии не огорчит тебя и не принудит раскаиваться».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979712" y="5193703"/>
            <a:ext cx="56886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    Спасибо за урок!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889</Words>
  <Application>Microsoft Office PowerPoint</Application>
  <PresentationFormat>Экран (4:3)</PresentationFormat>
  <Paragraphs>119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Формула</vt:lpstr>
      <vt:lpstr>С тех давних времён, названных «весною человечества» дошло до нас имя</vt:lpstr>
      <vt:lpstr>Слайд 2</vt:lpstr>
      <vt:lpstr>ЭКСКУРС В ИСТОРИЮ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тех давних времён, названных «весною человечества» дошло до нас имя</dc:title>
  <dc:creator>Андрей</dc:creator>
  <cp:lastModifiedBy>Андрей</cp:lastModifiedBy>
  <cp:revision>41</cp:revision>
  <dcterms:created xsi:type="dcterms:W3CDTF">2017-09-24T07:16:50Z</dcterms:created>
  <dcterms:modified xsi:type="dcterms:W3CDTF">2017-09-24T12:39:07Z</dcterms:modified>
</cp:coreProperties>
</file>